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7EDA38-6E5E-45E5-A853-E461A84E8B52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90A7F5-05D0-411D-AC3E-33134EB3026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 Day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umm.edu/graphics/images/en/8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621278"/>
            <a:ext cx="5295900" cy="423672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Named based on diameter not length</a:t>
            </a:r>
          </a:p>
          <a:p>
            <a:r>
              <a:rPr lang="en-US" dirty="0" smtClean="0"/>
              <a:t>1.5 meters long</a:t>
            </a:r>
          </a:p>
          <a:p>
            <a:r>
              <a:rPr lang="en-US" dirty="0" smtClean="0"/>
              <a:t>Forms an upside down U in </a:t>
            </a:r>
            <a:r>
              <a:rPr lang="en-US" dirty="0" err="1" smtClean="0"/>
              <a:t>abdo</a:t>
            </a:r>
            <a:r>
              <a:rPr lang="en-US" dirty="0" smtClean="0"/>
              <a:t>. cavity</a:t>
            </a:r>
          </a:p>
          <a:p>
            <a:r>
              <a:rPr lang="en-US" dirty="0" smtClean="0"/>
              <a:t>Absorbs water and electrolytes</a:t>
            </a:r>
          </a:p>
          <a:p>
            <a:r>
              <a:rPr lang="en-US" dirty="0" smtClean="0"/>
              <a:t>Forms and stores feces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Cecum</a:t>
            </a:r>
            <a:endParaRPr lang="en-US" dirty="0" smtClean="0"/>
          </a:p>
          <a:p>
            <a:pPr lvl="1"/>
            <a:r>
              <a:rPr lang="en-US" dirty="0" smtClean="0"/>
              <a:t>Dilated, </a:t>
            </a:r>
            <a:r>
              <a:rPr lang="en-US" dirty="0" err="1" smtClean="0"/>
              <a:t>pouchlike</a:t>
            </a:r>
            <a:r>
              <a:rPr lang="en-US" dirty="0" smtClean="0"/>
              <a:t> structure next to ileum of small intestine.</a:t>
            </a:r>
          </a:p>
          <a:p>
            <a:pPr lvl="1"/>
            <a:r>
              <a:rPr lang="en-US" dirty="0" smtClean="0"/>
              <a:t>Contains narrow tube of lymphatic tissue called Appendix.</a:t>
            </a:r>
          </a:p>
          <a:p>
            <a:r>
              <a:rPr lang="en-US" dirty="0" smtClean="0"/>
              <a:t>Colon</a:t>
            </a:r>
          </a:p>
          <a:p>
            <a:pPr lvl="1"/>
            <a:r>
              <a:rPr lang="en-US" dirty="0" smtClean="0"/>
              <a:t>Four parts:</a:t>
            </a:r>
          </a:p>
          <a:p>
            <a:pPr lvl="2"/>
            <a:r>
              <a:rPr lang="en-US" dirty="0" smtClean="0"/>
              <a:t>Ascending colon</a:t>
            </a:r>
          </a:p>
          <a:p>
            <a:pPr lvl="3"/>
            <a:r>
              <a:rPr lang="en-US" dirty="0" smtClean="0"/>
              <a:t>Begins at </a:t>
            </a:r>
            <a:r>
              <a:rPr lang="en-US" dirty="0" err="1" smtClean="0"/>
              <a:t>cecum</a:t>
            </a:r>
            <a:r>
              <a:rPr lang="en-US" dirty="0" smtClean="0"/>
              <a:t> and continues upward on right side of body</a:t>
            </a:r>
          </a:p>
          <a:p>
            <a:pPr lvl="2"/>
            <a:r>
              <a:rPr lang="en-US" dirty="0" smtClean="0"/>
              <a:t>Transverse colon</a:t>
            </a:r>
          </a:p>
          <a:p>
            <a:pPr lvl="3"/>
            <a:r>
              <a:rPr lang="en-US" dirty="0" smtClean="0"/>
              <a:t>Top part of U, longest, most moveable</a:t>
            </a:r>
          </a:p>
          <a:p>
            <a:pPr lvl="2"/>
            <a:r>
              <a:rPr lang="en-US" dirty="0" smtClean="0"/>
              <a:t>Descending colon</a:t>
            </a:r>
          </a:p>
          <a:p>
            <a:pPr lvl="3"/>
            <a:r>
              <a:rPr lang="en-US" dirty="0" smtClean="0"/>
              <a:t>Follows downward on left side of body</a:t>
            </a:r>
          </a:p>
          <a:p>
            <a:pPr lvl="2"/>
            <a:r>
              <a:rPr lang="en-US" dirty="0" smtClean="0"/>
              <a:t>Sigmoid colon</a:t>
            </a:r>
          </a:p>
          <a:p>
            <a:pPr lvl="3"/>
            <a:r>
              <a:rPr lang="en-US" dirty="0" smtClean="0"/>
              <a:t>S-shaped curve prior to rectum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umm.edu/graphics/images/en/93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657600"/>
            <a:ext cx="3810000" cy="304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Large Intestine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Rectum</a:t>
            </a:r>
          </a:p>
          <a:p>
            <a:pPr lvl="1"/>
            <a:r>
              <a:rPr lang="en-US" dirty="0" smtClean="0"/>
              <a:t>Lies next to </a:t>
            </a:r>
            <a:r>
              <a:rPr lang="en-US" dirty="0" err="1" smtClean="0"/>
              <a:t>saccrum</a:t>
            </a:r>
            <a:r>
              <a:rPr lang="en-US" dirty="0" smtClean="0"/>
              <a:t>, ends 5 cm below coccyx</a:t>
            </a:r>
          </a:p>
          <a:p>
            <a:r>
              <a:rPr lang="en-US" dirty="0" smtClean="0"/>
              <a:t>Anal Canal</a:t>
            </a:r>
          </a:p>
          <a:p>
            <a:pPr lvl="1"/>
            <a:r>
              <a:rPr lang="en-US" dirty="0" smtClean="0"/>
              <a:t>Last 2.5-4 cm of large intestine, contains mucus membrane, 6-8 longitudinal anal columns</a:t>
            </a:r>
          </a:p>
          <a:p>
            <a:pPr lvl="1"/>
            <a:r>
              <a:rPr lang="en-US" dirty="0" smtClean="0"/>
              <a:t>Contains opening to the outside (Anus)</a:t>
            </a:r>
          </a:p>
          <a:p>
            <a:pPr lvl="1"/>
            <a:r>
              <a:rPr lang="en-US" dirty="0" smtClean="0"/>
              <a:t>Two sphincters guard Anus</a:t>
            </a:r>
          </a:p>
          <a:p>
            <a:pPr lvl="2"/>
            <a:r>
              <a:rPr lang="en-US" dirty="0" smtClean="0"/>
              <a:t>Internal anal sphincter muscle-involuntary control</a:t>
            </a:r>
          </a:p>
          <a:p>
            <a:pPr lvl="2"/>
            <a:r>
              <a:rPr lang="en-US" dirty="0" smtClean="0"/>
              <a:t>External anal sphincter muscle-voluntary control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nursingcrib.com/wp-content/uploads/colonoscopy-procedure.jpg?9d7bd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751580"/>
            <a:ext cx="2667000" cy="21064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Large Intestinal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to other parts of alimentary canal but lacks </a:t>
            </a:r>
            <a:r>
              <a:rPr lang="en-US" dirty="0" err="1" smtClean="0"/>
              <a:t>villi</a:t>
            </a:r>
            <a:endParaRPr lang="en-US" dirty="0" smtClean="0"/>
          </a:p>
          <a:p>
            <a:r>
              <a:rPr lang="en-US" dirty="0" smtClean="0"/>
              <a:t>Contains pouches (</a:t>
            </a:r>
            <a:r>
              <a:rPr lang="en-US" dirty="0" err="1" smtClean="0"/>
              <a:t>haustra</a:t>
            </a:r>
            <a:r>
              <a:rPr lang="en-US" dirty="0" smtClean="0"/>
              <a:t>) made up of longitudinal muscle fibers</a:t>
            </a:r>
          </a:p>
          <a:p>
            <a:r>
              <a:rPr lang="en-US" dirty="0" smtClean="0"/>
              <a:t>Colonoscopy:</a:t>
            </a:r>
          </a:p>
          <a:p>
            <a:pPr lvl="1"/>
            <a:r>
              <a:rPr lang="en-US" sz="1600" dirty="0" smtClean="0"/>
              <a:t>People over 50 years of age or with a family history of colorectal cancer should have a screening of the large intestine, performed with a fiber optic </a:t>
            </a:r>
            <a:r>
              <a:rPr lang="en-US" sz="1600" dirty="0" err="1" smtClean="0"/>
              <a:t>colonoscope</a:t>
            </a:r>
            <a:r>
              <a:rPr lang="en-US" sz="1600" dirty="0" smtClean="0"/>
              <a:t>. Under sedation, this flexible lit tube is inserted into the rectum, and polyps and tumors are identified and removed. Computed </a:t>
            </a:r>
            <a:r>
              <a:rPr lang="en-US" sz="1600" dirty="0" err="1" smtClean="0"/>
              <a:t>tomographic</a:t>
            </a:r>
            <a:r>
              <a:rPr lang="en-US" sz="1600" dirty="0" smtClean="0"/>
              <a:t> </a:t>
            </a:r>
            <a:r>
              <a:rPr lang="en-US" sz="1600" dirty="0" err="1" smtClean="0"/>
              <a:t>colongraphy</a:t>
            </a:r>
            <a:r>
              <a:rPr lang="en-US" sz="1600" dirty="0" smtClean="0"/>
              <a:t> requires the same </a:t>
            </a:r>
            <a:r>
              <a:rPr lang="en-US" sz="1600" dirty="0" err="1" smtClean="0"/>
              <a:t>prepartory</a:t>
            </a:r>
            <a:r>
              <a:rPr lang="en-US" sz="1600" dirty="0" smtClean="0"/>
              <a:t> bowel </a:t>
            </a:r>
            <a:r>
              <a:rPr lang="en-US" sz="1600" dirty="0" err="1" smtClean="0"/>
              <a:t>clensing</a:t>
            </a:r>
            <a:r>
              <a:rPr lang="en-US" sz="1600" dirty="0" smtClean="0"/>
              <a:t> but does not require </a:t>
            </a:r>
            <a:r>
              <a:rPr lang="en-US" sz="1600" dirty="0" err="1" smtClean="0"/>
              <a:t>dedation</a:t>
            </a:r>
            <a:r>
              <a:rPr lang="en-US" sz="1600" dirty="0" smtClean="0"/>
              <a:t> and is not invasive and is faster and less costly. However, if a lesion is detected, </a:t>
            </a:r>
            <a:r>
              <a:rPr lang="en-US" sz="1600" dirty="0" err="1" smtClean="0"/>
              <a:t>fiberoptic</a:t>
            </a:r>
            <a:r>
              <a:rPr lang="en-US" sz="1600" dirty="0" smtClean="0"/>
              <a:t> colonoscopy must be used to remove the suspicious tissue.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the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Little or no digestive function in contrast to small intestine</a:t>
            </a:r>
          </a:p>
          <a:p>
            <a:r>
              <a:rPr lang="en-US" dirty="0" smtClean="0"/>
              <a:t>Secretes mucus from mucous glands</a:t>
            </a:r>
          </a:p>
          <a:p>
            <a:pPr lvl="1"/>
            <a:r>
              <a:rPr lang="en-US" dirty="0" smtClean="0"/>
              <a:t>Protects intestinal wall against abrasive action</a:t>
            </a:r>
          </a:p>
          <a:p>
            <a:pPr lvl="1"/>
            <a:r>
              <a:rPr lang="en-US" dirty="0" smtClean="0"/>
              <a:t>Binds particles of fecal matter</a:t>
            </a:r>
          </a:p>
          <a:p>
            <a:pPr lvl="1"/>
            <a:r>
              <a:rPr lang="en-US" dirty="0" smtClean="0"/>
              <a:t>Alkalinity helps control pH of contents</a:t>
            </a:r>
          </a:p>
          <a:p>
            <a:r>
              <a:rPr lang="en-US" dirty="0" err="1" smtClean="0"/>
              <a:t>Chyme</a:t>
            </a:r>
            <a:r>
              <a:rPr lang="en-US" dirty="0" smtClean="0"/>
              <a:t> in lg. intestine is all things not digested or absorbed by sm. intestine</a:t>
            </a:r>
          </a:p>
          <a:p>
            <a:pPr lvl="1"/>
            <a:r>
              <a:rPr lang="en-US" dirty="0" smtClean="0"/>
              <a:t>Also contains water, electrolytes, mucus and bacteria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Absorbs water and electrolytes in proximal half of tube. </a:t>
            </a:r>
          </a:p>
          <a:p>
            <a:r>
              <a:rPr lang="en-US" dirty="0" smtClean="0"/>
              <a:t>Remaining feces is stored in distal end until it is expelled</a:t>
            </a:r>
          </a:p>
          <a:p>
            <a:r>
              <a:rPr lang="en-US" dirty="0" smtClean="0"/>
              <a:t>Bacteria</a:t>
            </a:r>
          </a:p>
          <a:p>
            <a:pPr lvl="1"/>
            <a:r>
              <a:rPr lang="en-US" dirty="0" smtClean="0"/>
              <a:t>Intestinal flora</a:t>
            </a:r>
          </a:p>
          <a:p>
            <a:pPr lvl="2"/>
            <a:r>
              <a:rPr lang="en-US" dirty="0" smtClean="0"/>
              <a:t>Breaks down some molecules that </a:t>
            </a:r>
            <a:r>
              <a:rPr lang="en-US" dirty="0" err="1" smtClean="0"/>
              <a:t>excape</a:t>
            </a:r>
            <a:r>
              <a:rPr lang="en-US" dirty="0" smtClean="0"/>
              <a:t> actions of digestive enzymes</a:t>
            </a:r>
          </a:p>
          <a:p>
            <a:pPr lvl="2"/>
            <a:r>
              <a:rPr lang="en-US" dirty="0" smtClean="0"/>
              <a:t>Helps break down cellulose and vitamins K, B12, Thiamine, and Riboflavin</a:t>
            </a:r>
          </a:p>
          <a:p>
            <a:pPr lvl="1"/>
            <a:r>
              <a:rPr lang="en-US" dirty="0" smtClean="0"/>
              <a:t>Can cause intestinal gas (flatus)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raining.seer.cancer.gov/images/anatomy/digestive/intest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648074"/>
            <a:ext cx="4686300" cy="32099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 of Large Intestine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Mixing and Peristalsis</a:t>
            </a:r>
          </a:p>
          <a:p>
            <a:pPr lvl="1"/>
            <a:r>
              <a:rPr lang="en-US" dirty="0" smtClean="0"/>
              <a:t>Slower than small intestine</a:t>
            </a:r>
          </a:p>
          <a:p>
            <a:pPr lvl="1"/>
            <a:r>
              <a:rPr lang="en-US" dirty="0" smtClean="0"/>
              <a:t>Peristaltic waves happen only 2-3 times per day</a:t>
            </a:r>
          </a:p>
          <a:p>
            <a:pPr lvl="2"/>
            <a:r>
              <a:rPr lang="en-US" dirty="0" smtClean="0"/>
              <a:t>Colitis-frequent mass movements caused by inflamed portion of colon	</a:t>
            </a:r>
          </a:p>
          <a:p>
            <a:pPr lvl="1"/>
            <a:r>
              <a:rPr lang="en-US" dirty="0" smtClean="0"/>
              <a:t>Defecation Reflex	</a:t>
            </a:r>
          </a:p>
          <a:p>
            <a:pPr lvl="2"/>
            <a:r>
              <a:rPr lang="en-US" dirty="0" smtClean="0"/>
              <a:t>Initiated by person holding </a:t>
            </a:r>
          </a:p>
          <a:p>
            <a:pPr lvl="2">
              <a:buNone/>
            </a:pPr>
            <a:r>
              <a:rPr lang="en-US" dirty="0" smtClean="0"/>
              <a:t>a deep breath and </a:t>
            </a:r>
          </a:p>
          <a:p>
            <a:pPr lvl="2">
              <a:buNone/>
            </a:pPr>
            <a:r>
              <a:rPr lang="en-US" dirty="0" smtClean="0"/>
              <a:t>contracting abdominal </a:t>
            </a:r>
          </a:p>
          <a:p>
            <a:pPr lvl="2">
              <a:buNone/>
            </a:pPr>
            <a:r>
              <a:rPr lang="en-US" dirty="0" smtClean="0"/>
              <a:t>wall muscles</a:t>
            </a:r>
          </a:p>
          <a:p>
            <a:pPr lvl="2"/>
            <a:r>
              <a:rPr lang="en-US" dirty="0" smtClean="0"/>
              <a:t>An increase in abdominal </a:t>
            </a:r>
          </a:p>
          <a:p>
            <a:pPr lvl="2">
              <a:buNone/>
            </a:pPr>
            <a:r>
              <a:rPr lang="en-US" dirty="0" smtClean="0"/>
              <a:t>cavity pressure is needed for </a:t>
            </a:r>
          </a:p>
          <a:p>
            <a:pPr lvl="2">
              <a:buNone/>
            </a:pPr>
            <a:r>
              <a:rPr lang="en-US" dirty="0" smtClean="0"/>
              <a:t>fecal matter to be forced out</a:t>
            </a:r>
          </a:p>
          <a:p>
            <a:pPr lvl="2">
              <a:buNone/>
            </a:pPr>
            <a:r>
              <a:rPr lang="en-US" dirty="0" smtClean="0"/>
              <a:t>of rectum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hutterstock.com/display_pic_with_logo/85920/85920,1276618834,4/stock-photo-holstein-cow-years-old-defecating-against-white-background-557110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057400"/>
            <a:ext cx="2857500" cy="44767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867400" cy="5638800"/>
          </a:xfrm>
        </p:spPr>
        <p:txBody>
          <a:bodyPr/>
          <a:lstStyle/>
          <a:p>
            <a:r>
              <a:rPr lang="en-US" dirty="0" smtClean="0"/>
              <a:t>Materials not digested or absorbed, plus water electrolytes mucus, shed intestinal cells and bacteria.</a:t>
            </a:r>
          </a:p>
          <a:p>
            <a:r>
              <a:rPr lang="en-US" dirty="0" smtClean="0"/>
              <a:t>75 % water</a:t>
            </a:r>
          </a:p>
          <a:p>
            <a:r>
              <a:rPr lang="en-US" dirty="0" smtClean="0"/>
              <a:t>Color is derived from bile pigments altered by bacterial action</a:t>
            </a:r>
          </a:p>
          <a:p>
            <a:r>
              <a:rPr lang="en-US" dirty="0" smtClean="0"/>
              <a:t>Odor results from a variety of compounds that bacteria produce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</TotalTime>
  <Words>472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Digestion Day 4</vt:lpstr>
      <vt:lpstr>Large Intestine</vt:lpstr>
      <vt:lpstr>Parts of Large Intestine</vt:lpstr>
      <vt:lpstr>Parts of Large Intestine Cont.</vt:lpstr>
      <vt:lpstr>Structure of Large Intestinal Wall</vt:lpstr>
      <vt:lpstr>Function of the Large Intestine</vt:lpstr>
      <vt:lpstr>Functions Cont.</vt:lpstr>
      <vt:lpstr>Movements of Large Intestine</vt:lpstr>
      <vt:lpstr>FECES!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 Day 4</dc:title>
  <dc:creator>Computer</dc:creator>
  <cp:lastModifiedBy>Cindy McAndrew</cp:lastModifiedBy>
  <cp:revision>7</cp:revision>
  <dcterms:created xsi:type="dcterms:W3CDTF">2012-04-09T16:52:00Z</dcterms:created>
  <dcterms:modified xsi:type="dcterms:W3CDTF">2014-03-12T20:01:33Z</dcterms:modified>
</cp:coreProperties>
</file>